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4" r:id="rId1"/>
  </p:sldMasterIdLst>
  <p:notesMasterIdLst>
    <p:notesMasterId r:id="rId18"/>
  </p:notesMasterIdLst>
  <p:sldIdLst>
    <p:sldId id="256" r:id="rId2"/>
    <p:sldId id="282" r:id="rId3"/>
    <p:sldId id="258" r:id="rId4"/>
    <p:sldId id="275" r:id="rId5"/>
    <p:sldId id="274" r:id="rId6"/>
    <p:sldId id="259" r:id="rId7"/>
    <p:sldId id="261" r:id="rId8"/>
    <p:sldId id="272" r:id="rId9"/>
    <p:sldId id="271" r:id="rId10"/>
    <p:sldId id="276" r:id="rId11"/>
    <p:sldId id="277" r:id="rId12"/>
    <p:sldId id="278" r:id="rId13"/>
    <p:sldId id="269" r:id="rId14"/>
    <p:sldId id="268" r:id="rId15"/>
    <p:sldId id="284" r:id="rId16"/>
    <p:sldId id="29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/>
    <p:restoredTop sz="98577" autoAdjust="0"/>
  </p:normalViewPr>
  <p:slideViewPr>
    <p:cSldViewPr snapToGrid="0" snapToObjects="1">
      <p:cViewPr>
        <p:scale>
          <a:sx n="78" d="100"/>
          <a:sy n="78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2F94C-E730-6444-88E5-735ADE5D88EE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EC394-0331-254E-ACB6-5A43EDC38E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60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EC394-0331-254E-ACB6-5A43EDC38ED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43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04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275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0425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49083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7917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16405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9759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98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46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19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6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0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36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91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81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730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7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3211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  <p:sldLayoutId id="21474839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2337" y="1954061"/>
            <a:ext cx="8434092" cy="3369502"/>
          </a:xfrm>
        </p:spPr>
        <p:txBody>
          <a:bodyPr>
            <a:noAutofit/>
          </a:bodyPr>
          <a:lstStyle/>
          <a:p>
            <a:pPr algn="ctr"/>
            <a:r>
              <a:rPr lang="ru-RU" sz="3600" cap="none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улучшению качества предварительных и периодических медицинских осмотров.</a:t>
            </a:r>
            <a:br>
              <a:rPr lang="ru-RU" sz="3600" cap="none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cap="none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при проведении экспертизы профессиональной пригодности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22103" y="1380015"/>
            <a:ext cx="3989881" cy="448785"/>
          </a:xfrm>
        </p:spPr>
        <p:txBody>
          <a:bodyPr>
            <a:norm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Совещание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профпатологов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ХМАО-Югры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59" y="154958"/>
            <a:ext cx="4258425" cy="1243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01294" y="262873"/>
            <a:ext cx="241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29.04.</a:t>
            </a:r>
            <a:r>
              <a:rPr lang="is-I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is-I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206" y="5723004"/>
            <a:ext cx="7157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отделением контроля медицинских экспертиз и качества медицинской помощи-врач-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профпатолог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Владимировна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95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akovaav\Desktop\Рабочий стол 115 каб\презентации доклады\картинки для презентаций\0_77089_a348ce5e_L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26000"/>
                    </a14:imgEffect>
                    <a14:imgEffect>
                      <a14:colorTemperature colorTemp="5500"/>
                    </a14:imgEffect>
                    <a14:imgEffect>
                      <a14:saturation sat="130000"/>
                    </a14:imgEffect>
                    <a14:imgEffect>
                      <a14:brightnessContrast bright="1000" contrast="-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35" y="1234341"/>
            <a:ext cx="2781865" cy="426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680" y="414528"/>
            <a:ext cx="6973824" cy="5977960"/>
          </a:xfrm>
        </p:spPr>
        <p:txBody>
          <a:bodyPr anchor="t"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профпатологии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всеми медицинскими организациями 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 в качественном проведении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предварительных, периодических, внеочередных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осмотров и экспертизы профессиональной пригодности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при проведении проверок со стороны Департамента здравоохранения выявлялось как можно меньше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замечаний.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200" b="1" dirty="0">
                <a:latin typeface="Times New Roman"/>
                <a:ea typeface="Times New Roman"/>
              </a:rPr>
              <a:t>Наши предложения по улучшению качества: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Каждая медицинская организация хорошо информирована о своих недостатках, так как по результатам выезда кураторов </a:t>
            </a:r>
            <a:r>
              <a:rPr lang="ru-RU" dirty="0">
                <a:solidFill>
                  <a:srgbClr val="FFFF00"/>
                </a:solidFill>
                <a:latin typeface="Times New Roman"/>
                <a:ea typeface="Times New Roman"/>
              </a:rPr>
              <a:t>в адрес организаций были направлены наши рекомендации</a:t>
            </a:r>
            <a:r>
              <a:rPr lang="ru-RU" dirty="0">
                <a:latin typeface="Times New Roman"/>
                <a:ea typeface="Times New Roman"/>
              </a:rPr>
              <a:t>. Предлагаем, совместно со своими кураторами от Центра </a:t>
            </a:r>
            <a:r>
              <a:rPr lang="ru-RU" dirty="0" err="1">
                <a:latin typeface="Times New Roman"/>
                <a:ea typeface="Times New Roman"/>
              </a:rPr>
              <a:t>профпатологии</a:t>
            </a:r>
            <a:r>
              <a:rPr lang="ru-RU" dirty="0">
                <a:latin typeface="Times New Roman"/>
                <a:ea typeface="Times New Roman"/>
              </a:rPr>
              <a:t>, еще раз </a:t>
            </a:r>
            <a:r>
              <a:rPr lang="ru-RU" dirty="0">
                <a:solidFill>
                  <a:srgbClr val="FFFF00"/>
                </a:solidFill>
                <a:latin typeface="Times New Roman"/>
                <a:ea typeface="Times New Roman"/>
              </a:rPr>
              <a:t>проанализировать все замечания сделать выводы по своей работе и внести необходимые корректировки</a:t>
            </a:r>
            <a:r>
              <a:rPr lang="ru-RU" dirty="0" smtClean="0">
                <a:solidFill>
                  <a:srgbClr val="FFFF00"/>
                </a:solidFill>
                <a:latin typeface="Times New Roman"/>
                <a:ea typeface="Times New Roman"/>
              </a:rPr>
              <a:t>.</a:t>
            </a:r>
            <a:endParaRPr lang="ru-RU" sz="1600" dirty="0">
              <a:solidFill>
                <a:srgbClr val="FFFF00"/>
              </a:solidFill>
              <a:latin typeface="Times New Roman"/>
              <a:ea typeface="Times New Roman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14" y="5960225"/>
            <a:ext cx="756759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8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63640"/>
            <a:ext cx="8113222" cy="59288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>
                <a:latin typeface="Times New Roman"/>
                <a:ea typeface="Times New Roman"/>
              </a:rPr>
              <a:t>Наши предложения по улучшению качества</a:t>
            </a:r>
            <a:r>
              <a:rPr lang="ru-RU" sz="2200" b="1" dirty="0" smtClean="0">
                <a:latin typeface="Times New Roman"/>
                <a:ea typeface="Times New Roman"/>
              </a:rPr>
              <a:t>:</a:t>
            </a:r>
          </a:p>
          <a:p>
            <a:pPr marL="0" indent="0" algn="just">
              <a:buNone/>
            </a:pPr>
            <a:endParaRPr lang="ru-RU" sz="2000" dirty="0">
              <a:latin typeface="Times New Roman"/>
              <a:ea typeface="Times New Roman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спорных и конфликтных случаев, при проведении экспертизы профпригодности, направлять работников на экспертизу в АУ «Югорский центр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профпатологии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выявлении работников с подозрением на профессиональное заболевание, направлять на обследование в центр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профпатологи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ЭСЗП.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выявлении высокой категории риска развития профессионального заболевания у работников (учитывая вредные производственные факторы; стаж работы (более 5 лет) в контакте с данными вредными производственными факторами; результаты предварительных и периодических медицинских осмотров), рекомендовать работодателям направлять данных работников на периодический медицинский осмотр в центр профессиональной патологии (в соответствии пунктом 37, приложения 3 приказа 302н). 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14" y="5960225"/>
            <a:ext cx="756759" cy="798022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298" y="62788"/>
            <a:ext cx="2039875" cy="16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70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63640"/>
            <a:ext cx="6992112" cy="1816264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  <a:tabLst>
                <a:tab pos="3895725" algn="l"/>
              </a:tabLst>
            </a:pPr>
            <a:r>
              <a:rPr lang="ru-RU" sz="2200" b="1" dirty="0">
                <a:latin typeface="Times New Roman"/>
                <a:ea typeface="Times New Roman"/>
              </a:rPr>
              <a:t>Актуальные вопросы при проведении экспертизы профессиональной пригодности </a:t>
            </a:r>
            <a:endParaRPr lang="ru-RU" sz="2200" dirty="0">
              <a:latin typeface="Times New Roman"/>
              <a:ea typeface="Times New Roman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  <a:tabLst>
                <a:tab pos="3895725" algn="l"/>
              </a:tabLst>
            </a:pPr>
            <a:r>
              <a:rPr lang="ru-RU" sz="2200" b="1" dirty="0">
                <a:latin typeface="Times New Roman"/>
                <a:ea typeface="Times New Roman"/>
              </a:rPr>
              <a:t>(Рекомендации для принятия решений на ВК по ЭПП)</a:t>
            </a:r>
            <a:r>
              <a:rPr lang="ru-RU" sz="2200" dirty="0">
                <a:latin typeface="Times New Roman"/>
                <a:ea typeface="Times New Roman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14" y="5960225"/>
            <a:ext cx="756759" cy="798022"/>
          </a:xfrm>
          <a:prstGeom prst="rect">
            <a:avLst/>
          </a:prstGeom>
        </p:spPr>
      </p:pic>
      <p:pic>
        <p:nvPicPr>
          <p:cNvPr id="7170" name="Picture 2" descr="C:\Users\LENOVO\Desktop\0_6f467_63833285_L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007" y="292608"/>
            <a:ext cx="2182369" cy="229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45920" y="2584704"/>
            <a:ext cx="6449568" cy="359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При наличии диагноза «Хроническая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нейросенсорная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потеря слуха двусторонняя» и контакта с производственным шумом, необходимо направить работника в ЦПП для проведения ЭСЗП и ЭПП. Если ВК сочтет нужным не направлять в ЦПП, то нужно грамотно обосновать это решение в протоколе,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(с учетом трудовой направленности пациента сразу не запрещать работу в условиях воздействия шума,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смотреть динамику по данным исследования порогов слуха при тональной пороговой аудиометрии в расширенном диапазоне частот, а также наличие сопутствующей патологии).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9498"/>
            <a:ext cx="2215283" cy="221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70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28034"/>
            <a:ext cx="8113222" cy="5864453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2) Если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заболевание, имеющееся у пациента, входит в список профессиональных заболеваний, необходимо обязательно рекомендовать ему обследование в ЦПП, с обоснованием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подозрения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на связь заболевания с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профессией.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dirty="0" smtClean="0"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3) При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решении вопросов ЭПП при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наличии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сердечно – сосудистой, эндокринной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др. патологии назначать консультацию соответствующих специалистов, особенно в тех случаях, когда имеются противопоказания к работе. Без консультации данных специалистов не принимать окончательное решение по ЭПП.</a:t>
            </a:r>
            <a:endParaRPr lang="ru-RU" dirty="0"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4) Водителям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 диагнозом «Гипертоническая болезнь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III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стадия, степень АГ 3, риск 4»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при допуске на категории пунктов 27.1-27.5; 27.13-27.15 прил.2, рекомендовать внеочередной медицинский осмотр через год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5) Водителям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 диагнозом «Гипертоническая болезнь I стадия» при допуске на категории пунктов 27.6-27.12 прил.2, так же рекомендовать внеочередной медицинский осмотр через год. </a:t>
            </a:r>
            <a:endParaRPr lang="ru-RU" dirty="0"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14" y="5960225"/>
            <a:ext cx="756759" cy="798022"/>
          </a:xfrm>
          <a:prstGeom prst="rect">
            <a:avLst/>
          </a:prstGeom>
        </p:spPr>
      </p:pic>
      <p:pic>
        <p:nvPicPr>
          <p:cNvPr id="11266" name="Picture 2" descr="C:\Users\Rakovaav\Desktop\Рабочий стол 115 каб\презентации доклады\картинки для презентаций\head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518" y="1475418"/>
            <a:ext cx="2072640" cy="140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50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313" y="463296"/>
            <a:ext cx="8113222" cy="58959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	При «неуточненных» диагнозах обязательно рекомендовать консультацию соответствующих специалистов.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	При наличии диагноза «Железодефицитная анемия» и другой патологии крови, необходима консультация гематолога, особенно при работе, где эта патология является противопоказанием.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	В случае, если при проведении экспертизы профессиональной пригодности, врачебной комиссией назначено дополнительное обследование (осмотры врачей-специалистов, проведение лабораторных, инструментальных исследований) и (или) соответствующее лечение, время проведения которых превышает срок (10 дней), срок проведения экспертизы профессиональной пригодности продлевается до получения результатов этих осмотров (исследований), но не более чем на 30 рабочих дней. (Приказ № 282н, пункты 7 и 11). Данное решение врачебной комиссии, содержащее мотивированное обоснование, отражается в протоколе врачебной комиссии. Медицинское заключение оформляется в течение 3 рабочих дней со дня вынесения одного из решений врачебной комиссии.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14" y="5960225"/>
            <a:ext cx="756759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ENOVO\Desktop\image_22637504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230" y="653761"/>
            <a:ext cx="57150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1" y="207265"/>
            <a:ext cx="8131774" cy="6412991"/>
          </a:xfrm>
        </p:spPr>
        <p:txBody>
          <a:bodyPr>
            <a:normAutofit/>
          </a:bodyPr>
          <a:lstStyle/>
          <a:p>
            <a:pPr marL="469900" marR="12700" indent="-457200" algn="just">
              <a:spcBef>
                <a:spcPts val="1800"/>
              </a:spcBef>
              <a:spcAft>
                <a:spcPts val="0"/>
              </a:spcAft>
              <a:buAutoNum type="arabicParenR" startAt="9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экспертизы профессиональной пригодности решаются строго 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нормативным документам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2700" indent="0" algn="just">
              <a:spcBef>
                <a:spcPts val="180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пациента при предварительном медицинском осмотре выявлена НСТ. Вопрос ЭПП к работе в условиях воздействия шума решает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оториноларинголог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учетом обязательного 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выписки из 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амбулаторной карты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(или анализа электронной карты) по данной патологии и дает подробное обоснование своего экспертного решения, так как согласно приказу № 302н противопоказанием для приема на работу с шумом является: «Стойкие (3 и более мес.) понижения слуха (одно-, двусторонняя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сенсоневральная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смешанная,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кондуктивная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тугоухость) любой степени выраженности, за исключением отсутствия слуха, выраженных и значительно выраженных нарушений слуха (глухота и III, IV степень тугоухости)». По рекомендации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оториноларинголога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документы на данного пациента представляются на ВК по ЭПП согласно приказу № 282н. Если пациент по официальным данным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обращался по поводу НСТ, то противопоказаний к работе с шумом нет, и ВК по ЭПП допускает до работы данного пациента и может рекомендовать внеочередной медицинский осмотр через любой срок (через 3 – 6 – 12 месяцев).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14" y="5960225"/>
            <a:ext cx="756759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75862"/>
            <a:ext cx="8113222" cy="57166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14" y="5960225"/>
            <a:ext cx="756759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6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1" y="2682240"/>
            <a:ext cx="7969342" cy="3742944"/>
          </a:xfrm>
          <a:ln>
            <a:noFill/>
          </a:ln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кураторами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«Югорский центр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профпатологии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проведен анализ работы по вопросам оказания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профпатологической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помощи, при проведении предварительных, периодических, внеочередных медицинских осмотров и экспертизы профессиональной пригодности в 20 медицинских организациях имеющих лицензию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данны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виды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1" y="429104"/>
            <a:ext cx="64884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приказом Департамента Ханты-Мансийского автономного округа – Югры от 19.12.2016 №1417 «О кураторах медицинских организаций Ханты-Мансийского автономного округа – Югры по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профпатологии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774" y="756681"/>
            <a:ext cx="1869632" cy="179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5003"/>
            <a:ext cx="7772400" cy="1442434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02366"/>
            <a:ext cx="8113222" cy="569012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Кураторам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представлены документы, регламентирующие деятельность медицинских организаций по проведению предварительных и периодических медицинских осмотров, первичная медицинская документация пациентов.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анализе представленной документации отмечено, что некоторые медицинские организации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 деятельность в данном направлении качественно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наличием единичных замечаний по оформлению документации, которые можно оперативно скорректировать. Например: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ХМАО - Югры Советская районная больница,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ХМАО - Югры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Няганьская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городская поликлиника,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ХМАО - Югры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Нижневартовская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городская поликлиника.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14" y="5960225"/>
            <a:ext cx="756759" cy="798022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32" y="4267200"/>
            <a:ext cx="1749964" cy="139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8" y="1533222"/>
            <a:ext cx="8479538" cy="4826014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медицинских организациях из 20,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медицинские работники прошли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персонала: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переподготовки по специальности 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Профпатология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председателей и заместителей председателя ВК,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врачей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повышения квалификации по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Профпатология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врачей просрочены удостоверения 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14" y="5960225"/>
            <a:ext cx="756759" cy="7980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7199" y="332893"/>
            <a:ext cx="82255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к сожалению, примерно в половине случаев, в медицинских организациях имеются значительные замечания.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320" y="1423494"/>
            <a:ext cx="2493472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36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215" y="548640"/>
            <a:ext cx="7693153" cy="5877212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медицинских организациях врачебные комиссии (подкомиссии), осуществляют свою деятельность не в полном соответствии с требованиями приказов Минздрава РФ от 12.04.2011 № 302н от 05.05.2012 № 502н и от 05.05.2016 № 282н. </a:t>
            </a:r>
          </a:p>
          <a:p>
            <a:pPr marL="0" indent="0" algn="just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Подкомиссия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 по медицинским осмотрам и экспертизе профессиональной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пригодности,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регламентированная приказом МЗ СР РФ от 12.04.2011 № 302н, функционирует практически во всех медицинских организациях кроме 2, но есть нарушения по оформлению документации, нет протоколов ВК в 2 МО и журналов ВК в 5 МО.</a:t>
            </a:r>
          </a:p>
          <a:p>
            <a:pPr marL="0" indent="0" algn="just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Подкомиссия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 по экспертизе профессиональной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пригодности,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регламентированая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приказом Минздрава РФ от 5 мая 2016 г. N 282н, функционирует в 18 медицинских организациях, в 2 данная подкомиссия отсутствует.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110" y="5791201"/>
            <a:ext cx="755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494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41375"/>
            <a:ext cx="8113222" cy="56188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9 медицинских организациях имеются нарушения по составу подкомиссий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ВК:</a:t>
            </a:r>
          </a:p>
          <a:p>
            <a:pPr marL="0" indent="0" algn="just">
              <a:buNone/>
            </a:pPr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председатели ВК по ЭПП не являются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руководителями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МО)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заместители председателя ВК по МО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профессиональной переподготовки по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Профпатология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(2 МО);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некоторые Председатели ВК по ЭПП не имеют профессиональной переподготовки по специальности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Профпатология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МО)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нет приказа по персональному составу ВК (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МО).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14" y="5960225"/>
            <a:ext cx="756759" cy="798022"/>
          </a:xfrm>
          <a:prstGeom prst="rect">
            <a:avLst/>
          </a:prstGeom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359" y="1468565"/>
            <a:ext cx="2182813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86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0914"/>
            <a:ext cx="8113222" cy="585157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450215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	</a:t>
            </a:r>
            <a:r>
              <a:rPr lang="ru-RU" sz="2100" dirty="0" smtClean="0">
                <a:latin typeface="Times New Roman"/>
                <a:ea typeface="Times New Roman"/>
              </a:rPr>
              <a:t>По </a:t>
            </a:r>
            <a:r>
              <a:rPr lang="ru-RU" sz="2100" dirty="0">
                <a:latin typeface="Times New Roman"/>
                <a:ea typeface="Times New Roman"/>
              </a:rPr>
              <a:t>результатам анализа, в половине медицинских организаций, выявлены </a:t>
            </a:r>
            <a:r>
              <a:rPr lang="ru-RU" sz="2100" b="1" dirty="0">
                <a:solidFill>
                  <a:srgbClr val="FFFF00"/>
                </a:solidFill>
                <a:latin typeface="Times New Roman"/>
                <a:ea typeface="Times New Roman"/>
              </a:rPr>
              <a:t>замечания по ведению первичной медицинской документации </a:t>
            </a:r>
            <a:r>
              <a:rPr lang="ru-RU" sz="2100" dirty="0">
                <a:latin typeface="Times New Roman"/>
                <a:ea typeface="Times New Roman"/>
              </a:rPr>
              <a:t>- медицинской карты пациента, получающего медицинскую помощь в амбулаторных условиях (форма 025/у),</a:t>
            </a:r>
            <a:r>
              <a:rPr lang="ru-RU" sz="21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100" dirty="0">
                <a:latin typeface="Times New Roman"/>
                <a:ea typeface="Times New Roman"/>
              </a:rPr>
              <a:t>утвержденной приказом Минздрава России от 15.12.2014 N 834н.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100" dirty="0" smtClean="0">
                <a:latin typeface="Times New Roman"/>
                <a:ea typeface="Times New Roman"/>
              </a:rPr>
              <a:t>	Лист </a:t>
            </a:r>
            <a:r>
              <a:rPr lang="ru-RU" sz="2100" dirty="0">
                <a:solidFill>
                  <a:srgbClr val="FFFF00"/>
                </a:solidFill>
                <a:latin typeface="Times New Roman"/>
                <a:ea typeface="Times New Roman"/>
              </a:rPr>
              <a:t>профессионального маршрута </a:t>
            </a:r>
            <a:r>
              <a:rPr lang="ru-RU" sz="2100" dirty="0">
                <a:latin typeface="Times New Roman"/>
                <a:ea typeface="Times New Roman"/>
              </a:rPr>
              <a:t>и </a:t>
            </a:r>
            <a:r>
              <a:rPr lang="ru-RU" sz="2100" dirty="0">
                <a:solidFill>
                  <a:srgbClr val="FFFF00"/>
                </a:solidFill>
                <a:latin typeface="Times New Roman"/>
                <a:ea typeface="Times New Roman"/>
              </a:rPr>
              <a:t>информированное добровольное согласие</a:t>
            </a:r>
            <a:r>
              <a:rPr lang="ru-RU" sz="2100" dirty="0">
                <a:latin typeface="Times New Roman"/>
                <a:ea typeface="Times New Roman"/>
              </a:rPr>
              <a:t> в медицинских картах заполняется примерно лишь </a:t>
            </a:r>
            <a:r>
              <a:rPr lang="ru-RU" sz="2100" dirty="0">
                <a:solidFill>
                  <a:srgbClr val="FFFF00"/>
                </a:solidFill>
                <a:latin typeface="Times New Roman"/>
                <a:ea typeface="Times New Roman"/>
              </a:rPr>
              <a:t>в половине </a:t>
            </a:r>
            <a:r>
              <a:rPr lang="ru-RU" sz="21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случаев</a:t>
            </a:r>
            <a:r>
              <a:rPr lang="ru-RU" sz="2100" dirty="0" smtClean="0">
                <a:latin typeface="Times New Roman"/>
                <a:ea typeface="Times New Roman"/>
              </a:rPr>
              <a:t>.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100" dirty="0" smtClean="0">
                <a:latin typeface="Times New Roman"/>
                <a:ea typeface="Times New Roman"/>
              </a:rPr>
              <a:t>	Лист </a:t>
            </a:r>
            <a:r>
              <a:rPr lang="ru-RU" sz="2100" dirty="0">
                <a:solidFill>
                  <a:srgbClr val="FFFF00"/>
                </a:solidFill>
                <a:latin typeface="Times New Roman"/>
                <a:ea typeface="Times New Roman"/>
              </a:rPr>
              <a:t>уточненных диагнозов </a:t>
            </a:r>
            <a:r>
              <a:rPr lang="ru-RU" sz="2100" dirty="0">
                <a:latin typeface="Times New Roman"/>
                <a:ea typeface="Times New Roman"/>
              </a:rPr>
              <a:t>имеется лишь в 9 медицинских организациях, </a:t>
            </a:r>
            <a:r>
              <a:rPr lang="ru-RU" sz="2100" dirty="0">
                <a:solidFill>
                  <a:srgbClr val="FFFF00"/>
                </a:solidFill>
                <a:latin typeface="Times New Roman"/>
                <a:ea typeface="Times New Roman"/>
              </a:rPr>
              <a:t>в 11 – не полностью оформлен </a:t>
            </a:r>
            <a:r>
              <a:rPr lang="ru-RU" sz="2100" dirty="0">
                <a:latin typeface="Times New Roman"/>
                <a:ea typeface="Times New Roman"/>
              </a:rPr>
              <a:t>(не всеми специалистами); либо вообще </a:t>
            </a:r>
            <a:r>
              <a:rPr lang="ru-RU" sz="2100" dirty="0">
                <a:solidFill>
                  <a:srgbClr val="FFFF00"/>
                </a:solidFill>
                <a:latin typeface="Times New Roman"/>
                <a:ea typeface="Times New Roman"/>
              </a:rPr>
              <a:t>не заполнен</a:t>
            </a:r>
            <a:r>
              <a:rPr lang="ru-RU" sz="2100" dirty="0">
                <a:latin typeface="Times New Roman"/>
                <a:ea typeface="Times New Roman"/>
              </a:rPr>
              <a:t>.</a:t>
            </a:r>
            <a:endParaRPr lang="ru-RU" sz="2100" dirty="0" smtClean="0">
              <a:latin typeface="Times New Roman"/>
              <a:ea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100" dirty="0">
                <a:latin typeface="Times New Roman"/>
                <a:ea typeface="Times New Roman"/>
              </a:rPr>
              <a:t>	</a:t>
            </a:r>
            <a:r>
              <a:rPr lang="ru-RU" sz="21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Направление</a:t>
            </a:r>
            <a:r>
              <a:rPr lang="ru-RU" sz="2100" dirty="0" smtClean="0">
                <a:latin typeface="Times New Roman"/>
                <a:ea typeface="Times New Roman"/>
              </a:rPr>
              <a:t> </a:t>
            </a:r>
            <a:r>
              <a:rPr lang="ru-RU" sz="2100" dirty="0">
                <a:latin typeface="Times New Roman"/>
                <a:ea typeface="Times New Roman"/>
              </a:rPr>
              <a:t>на медицинский осмотр и </a:t>
            </a:r>
            <a:r>
              <a:rPr lang="ru-RU" sz="2100" dirty="0">
                <a:solidFill>
                  <a:srgbClr val="FFFF00"/>
                </a:solidFill>
                <a:latin typeface="Times New Roman"/>
                <a:ea typeface="Times New Roman"/>
              </a:rPr>
              <a:t>поименные списки </a:t>
            </a:r>
            <a:r>
              <a:rPr lang="ru-RU" sz="2100" dirty="0">
                <a:latin typeface="Times New Roman"/>
                <a:ea typeface="Times New Roman"/>
              </a:rPr>
              <a:t>работников от работодателя на периодические медосмотры, с указанием вредных (опасных) производственных факторов, а также вида работы в соответствии с Перечнем факторов и Перечнем работ приказа МЗ СР РФ от 12.04.2011 № 302н </a:t>
            </a:r>
            <a:r>
              <a:rPr lang="ru-RU" sz="2100" dirty="0">
                <a:solidFill>
                  <a:srgbClr val="FFFF00"/>
                </a:solidFill>
                <a:latin typeface="Times New Roman"/>
                <a:ea typeface="Times New Roman"/>
              </a:rPr>
              <a:t>в наличии у всех </a:t>
            </a:r>
            <a:r>
              <a:rPr lang="ru-RU" sz="2100" dirty="0">
                <a:latin typeface="Times New Roman"/>
                <a:ea typeface="Times New Roman"/>
              </a:rPr>
              <a:t>медицинских организаций.</a:t>
            </a:r>
            <a:endParaRPr lang="ru-RU" sz="21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14" y="5960225"/>
            <a:ext cx="756759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1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4753" y="780288"/>
            <a:ext cx="6224033" cy="4730495"/>
          </a:xfrm>
        </p:spPr>
        <p:txBody>
          <a:bodyPr>
            <a:normAutofit/>
          </a:bodyPr>
          <a:lstStyle/>
          <a:p>
            <a:pPr marL="1993900" marR="12700" algn="r">
              <a:lnSpc>
                <a:spcPts val="1610"/>
              </a:lnSpc>
              <a:spcBef>
                <a:spcPts val="1800"/>
              </a:spcBef>
              <a:spcAft>
                <a:spcPts val="0"/>
              </a:spcAft>
            </a:pPr>
            <a:endParaRPr lang="ru-RU" sz="2400" dirty="0" smtClean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половине медицинских организациях,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осмотров врачей не соответствуют стандартам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оказания медицинской помощи (не в полном объеме собран анамнез, данные объективного осмотра, нет рекомендаций, нет диагнозов), а так же, формулировка заключений специалистов, по результатам осмотров, об отсутствии или наличии медицинских противопоказаний к конкретным вредным факторам и (или) работам согласно направлению работодателя - не соответствует приказу 302н.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14" y="5960225"/>
            <a:ext cx="756759" cy="79802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" y="579120"/>
            <a:ext cx="200501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20" y="3549352"/>
            <a:ext cx="1584251" cy="211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05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14" y="5960225"/>
            <a:ext cx="756759" cy="79802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913" y="329184"/>
            <a:ext cx="8131508" cy="1828800"/>
          </a:xfrm>
        </p:spPr>
        <p:txBody>
          <a:bodyPr>
            <a:normAutofit/>
          </a:bodyPr>
          <a:lstStyle/>
          <a:p>
            <a:pPr marL="0" marR="12700" lvl="1" indent="0" algn="just">
              <a:lnSpc>
                <a:spcPts val="161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tabLst>
                <a:tab pos="899795" algn="l"/>
              </a:tabLst>
            </a:pP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	Материально-техническое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оснащение и объем проводимых исследований соответствует требованиям приказа № 302н только в 14 медицинских организациях, в 6 имеются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замечания: </a:t>
            </a:r>
          </a:p>
          <a:p>
            <a:pPr marL="0" marR="12700" lvl="1" indent="0" algn="just">
              <a:lnSpc>
                <a:spcPts val="161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tabLst>
                <a:tab pos="899795" algn="l"/>
              </a:tabLst>
            </a:pP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	</a:t>
            </a:r>
          </a:p>
          <a:p>
            <a:pPr marL="0" marR="12700" lvl="1" indent="0" algn="just">
              <a:lnSpc>
                <a:spcPts val="161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tabLst>
                <a:tab pos="899795" algn="l"/>
              </a:tabLst>
            </a:pPr>
            <a:r>
              <a:rPr lang="ru-RU" sz="1800" dirty="0" err="1" smtClean="0">
                <a:latin typeface="Times New Roman"/>
                <a:ea typeface="Times New Roman"/>
                <a:cs typeface="Times New Roman"/>
              </a:rPr>
              <a:t>Вибротестера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нет в наличии в 5 медицинских организациях. </a:t>
            </a:r>
            <a:endParaRPr lang="ru-RU" sz="1800" dirty="0" smtClean="0">
              <a:latin typeface="Times New Roman"/>
              <a:ea typeface="Times New Roman"/>
              <a:cs typeface="Times New Roman"/>
            </a:endParaRPr>
          </a:p>
          <a:p>
            <a:pPr marL="0" marR="12700" lvl="1" indent="0" algn="just">
              <a:lnSpc>
                <a:spcPts val="161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tabLst>
                <a:tab pos="899795" algn="l"/>
              </a:tabLst>
            </a:pP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одной из организаций не проводится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спирография (несмотря на наличие оборудования).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8912" y="2459792"/>
            <a:ext cx="7376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lvl="0" algn="just">
              <a:lnSpc>
                <a:spcPts val="1610"/>
              </a:lnSpc>
              <a:spcBef>
                <a:spcPts val="1800"/>
              </a:spcBef>
              <a:buClr>
                <a:srgbClr val="000000"/>
              </a:buClr>
              <a:buSzPts val="1300"/>
              <a:tabLst>
                <a:tab pos="566420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	В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2-х организациях принимались неверные экспертные решения, при наличии медицинских противопоказаний осуществлялся допуск к работе.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8913" y="3351641"/>
            <a:ext cx="64663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/>
                <a:ea typeface="Times New Roman"/>
                <a:cs typeface="Times New Roman"/>
              </a:rPr>
              <a:t>	При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анализе представленной документации так же отмечено, что в 14 медицинских организациях не учитывается наличие обязательного психиатрического освидетельствования согласно законодательству (ст. 76, 212 и 213 ТК РФ, Постановления Правительства № 695 и 377) - при предварительном медицинском осмотре, и каждые 5 лет - при периодическом осмотре.</a:t>
            </a:r>
            <a:endParaRPr lang="ru-RU" dirty="0"/>
          </a:p>
        </p:txBody>
      </p:sp>
      <p:pic>
        <p:nvPicPr>
          <p:cNvPr id="7170" name="Picture 2" descr="C:\Users\Rakovaav\Desktop\Рабочий стол 115 каб\презентации доклады\картинки для презентаций\79191509_3996605_vot_on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283" y="3123509"/>
            <a:ext cx="2241233" cy="296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74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Небес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2389</TotalTime>
  <Words>735</Words>
  <Application>Microsoft Office PowerPoint</Application>
  <PresentationFormat>Экран (4:3)</PresentationFormat>
  <Paragraphs>74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Небеса</vt:lpstr>
      <vt:lpstr>Мероприятия по улучшению качества предварительных и периодических медицинских осмотров. Актуальные вопросы при проведении экспертизы профессиональной пригодности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Ракова Анастасия Владимировна</cp:lastModifiedBy>
  <cp:revision>116</cp:revision>
  <dcterms:created xsi:type="dcterms:W3CDTF">2016-01-11T13:20:32Z</dcterms:created>
  <dcterms:modified xsi:type="dcterms:W3CDTF">2019-04-28T06:42:01Z</dcterms:modified>
</cp:coreProperties>
</file>